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6"/>
  </p:notesMasterIdLst>
  <p:sldIdLst>
    <p:sldId id="340" r:id="rId2"/>
    <p:sldId id="372" r:id="rId3"/>
    <p:sldId id="374" r:id="rId4"/>
    <p:sldId id="373" r:id="rId5"/>
    <p:sldId id="375" r:id="rId6"/>
    <p:sldId id="376" r:id="rId7"/>
    <p:sldId id="377" r:id="rId8"/>
    <p:sldId id="378" r:id="rId9"/>
    <p:sldId id="394" r:id="rId10"/>
    <p:sldId id="379" r:id="rId11"/>
    <p:sldId id="380" r:id="rId12"/>
    <p:sldId id="381" r:id="rId13"/>
    <p:sldId id="382" r:id="rId14"/>
    <p:sldId id="383" r:id="rId15"/>
    <p:sldId id="384" r:id="rId16"/>
    <p:sldId id="395" r:id="rId17"/>
    <p:sldId id="385" r:id="rId18"/>
    <p:sldId id="386" r:id="rId19"/>
    <p:sldId id="387" r:id="rId20"/>
    <p:sldId id="388" r:id="rId21"/>
    <p:sldId id="362" r:id="rId22"/>
    <p:sldId id="363" r:id="rId23"/>
    <p:sldId id="389" r:id="rId24"/>
    <p:sldId id="390" r:id="rId25"/>
    <p:sldId id="364" r:id="rId26"/>
    <p:sldId id="365" r:id="rId27"/>
    <p:sldId id="366" r:id="rId28"/>
    <p:sldId id="367" r:id="rId29"/>
    <p:sldId id="369" r:id="rId30"/>
    <p:sldId id="370" r:id="rId31"/>
    <p:sldId id="392" r:id="rId32"/>
    <p:sldId id="391" r:id="rId33"/>
    <p:sldId id="393" r:id="rId34"/>
    <p:sldId id="37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880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135" d="100"/>
          <a:sy n="135" d="100"/>
        </p:scale>
        <p:origin x="2468" y="84"/>
      </p:cViewPr>
      <p:guideLst>
        <p:guide orient="horz" pos="2112"/>
        <p:guide orient="horz" pos="1056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65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8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Basic calculations</a:t>
            </a:r>
            <a:br>
              <a:rPr lang="en-US" sz="3200" dirty="0"/>
            </a:br>
            <a:r>
              <a:rPr lang="en-US" sz="3200" dirty="0"/>
              <a:t>Variables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091" y="4495800"/>
            <a:ext cx="266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seems more sensible</a:t>
            </a:r>
          </a:p>
        </p:txBody>
      </p:sp>
    </p:spTree>
    <p:extLst>
      <p:ext uri="{BB962C8B-B14F-4D97-AF65-F5344CB8AC3E}">
        <p14:creationId xmlns:p14="http://schemas.microsoft.com/office/powerpoint/2010/main" val="302251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free-body diagram for an object having mass 1.1 kg is shown below. Compute the net horizontal and vertical force acting on the object.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0480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61567"/>
            <a:ext cx="0" cy="1342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038600"/>
            <a:ext cx="12954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17090" y="5461653"/>
                <a:ext cx="5098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90" y="5461653"/>
                <a:ext cx="50981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457700" y="3916685"/>
            <a:ext cx="228600" cy="21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6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The standard solution is to find the components of the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048000"/>
            <a:ext cx="13716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61567"/>
            <a:ext cx="0" cy="1342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17090" y="5461653"/>
                <a:ext cx="5098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090" y="5461653"/>
                <a:ext cx="50981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667000"/>
                <a:ext cx="16282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81624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4572000" y="4061566"/>
            <a:ext cx="137160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43600" y="3048000"/>
            <a:ext cx="0" cy="98704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57699" y="3929321"/>
            <a:ext cx="228600" cy="218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01326" y="4336991"/>
                <a:ext cx="28466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30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326" y="4336991"/>
                <a:ext cx="284667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19800" y="3302798"/>
                <a:ext cx="2807563" cy="557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=10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30</m:t>
                              </m:r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302798"/>
                <a:ext cx="2807563" cy="5572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62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provides </a:t>
            </a:r>
            <a:r>
              <a:rPr lang="en-US" i="1" dirty="0"/>
              <a:t>functions</a:t>
            </a:r>
            <a:r>
              <a:rPr lang="en-US" dirty="0"/>
              <a:t>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cos</a:t>
            </a:r>
            <a:r>
              <a:rPr lang="en-US" dirty="0"/>
              <a:t> to compute the sine and cosine of an angle</a:t>
            </a:r>
          </a:p>
          <a:p>
            <a:endParaRPr lang="en-US" dirty="0"/>
          </a:p>
          <a:p>
            <a:r>
              <a:rPr lang="en-US" dirty="0"/>
              <a:t>a function provides the </a:t>
            </a:r>
            <a:r>
              <a:rPr lang="en-US" dirty="0" err="1"/>
              <a:t>Matlab</a:t>
            </a:r>
            <a:r>
              <a:rPr lang="en-US" dirty="0"/>
              <a:t> programmer a way to perform a well-defined task using a well-defined interface</a:t>
            </a:r>
          </a:p>
          <a:p>
            <a:r>
              <a:rPr lang="en-US" dirty="0"/>
              <a:t>interface</a:t>
            </a:r>
          </a:p>
          <a:p>
            <a:pPr lvl="1"/>
            <a:r>
              <a:rPr lang="en-US" dirty="0"/>
              <a:t>function name</a:t>
            </a:r>
          </a:p>
          <a:p>
            <a:pPr lvl="1"/>
            <a:r>
              <a:rPr lang="en-US" dirty="0"/>
              <a:t>inputs to the function</a:t>
            </a:r>
          </a:p>
          <a:p>
            <a:pPr lvl="1"/>
            <a:r>
              <a:rPr lang="en-US" dirty="0"/>
              <a:t>outputs of the function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2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function interface is documented through a built-in help mechanism</a:t>
            </a:r>
          </a:p>
          <a:p>
            <a:r>
              <a:rPr lang="en-US" dirty="0"/>
              <a:t>to use the built-in help type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en-US" dirty="0"/>
              <a:t> </a:t>
            </a:r>
            <a:r>
              <a:rPr lang="en-US" i="1" dirty="0"/>
              <a:t>function-name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lang="en-US" dirty="0"/>
              <a:t> </a:t>
            </a:r>
            <a:r>
              <a:rPr lang="en-US" i="1" dirty="0"/>
              <a:t>function-name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function-name</a:t>
            </a:r>
            <a:r>
              <a:rPr lang="en-US" dirty="0"/>
              <a:t> is the name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2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input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dirty="0"/>
              <a:t> function is the angle</a:t>
            </a:r>
          </a:p>
          <a:p>
            <a:pPr lvl="1"/>
            <a:r>
              <a:rPr lang="en-US" dirty="0"/>
              <a:t>the input goes inside parentheses after the function name</a:t>
            </a:r>
          </a:p>
          <a:p>
            <a:r>
              <a:rPr lang="en-US" dirty="0"/>
              <a:t>the output is the sine of the angle</a:t>
            </a:r>
          </a:p>
          <a:p>
            <a:pPr lvl="1"/>
            <a:r>
              <a:rPr lang="en-US" dirty="0"/>
              <a:t>which is just a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D51647-5D73-47EF-87BA-DB9B5E234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6" y="608592"/>
            <a:ext cx="7828928" cy="548841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can't be right</a:t>
            </a:r>
          </a:p>
        </p:txBody>
      </p:sp>
    </p:spTree>
    <p:extLst>
      <p:ext uri="{BB962C8B-B14F-4D97-AF65-F5344CB8AC3E}">
        <p14:creationId xmlns:p14="http://schemas.microsoft.com/office/powerpoint/2010/main" val="235118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4405357" y="533400"/>
            <a:ext cx="838200" cy="129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3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FEB15-5F32-4696-B00C-68EFC2FE2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36" y="608592"/>
            <a:ext cx="7828928" cy="548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5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compute the circumference and area of a circle with radius 2.5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71180" y="3657600"/>
                <a:ext cx="20016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area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l-GR" sz="2800" i="1" smtClean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180" y="3657600"/>
                <a:ext cx="200163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7400" y="2829580"/>
                <a:ext cx="35468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circumference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l-GR" sz="2800" i="1" smtClean="0">
                          <a:latin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829580"/>
                <a:ext cx="354680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mathematical functions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has many elementary mathematical functions for trigonometry, exponents and logarithms, and rounding</a:t>
            </a:r>
          </a:p>
          <a:p>
            <a:r>
              <a:rPr lang="en-US" dirty="0"/>
              <a:t>to see the complete list type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elfun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elfun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41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except for trivial calculations, you will almost always want to store the result of a computation</a:t>
            </a:r>
          </a:p>
          <a:p>
            <a:r>
              <a:rPr lang="en-US" dirty="0"/>
              <a:t>a variable is a name given to a stored value; the statement:</a:t>
            </a:r>
            <a:br>
              <a:rPr lang="en-US" dirty="0"/>
            </a:b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br>
              <a:rPr lang="en-US" dirty="0"/>
            </a:br>
            <a:br>
              <a:rPr lang="en-US" sz="1400" dirty="0"/>
            </a:br>
            <a:r>
              <a:rPr lang="en-US" dirty="0"/>
              <a:t>causes the following to occur:</a:t>
            </a:r>
          </a:p>
          <a:p>
            <a:pPr lvl="1"/>
            <a:r>
              <a:rPr lang="en-US" dirty="0"/>
              <a:t>compute the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 + 2</a:t>
            </a:r>
          </a:p>
          <a:p>
            <a:pPr lvl="1"/>
            <a:r>
              <a:rPr lang="en-US" dirty="0"/>
              <a:t>store the result in the variable named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</a:t>
            </a:r>
          </a:p>
          <a:p>
            <a:r>
              <a:rPr lang="en-US" dirty="0"/>
              <a:t>MATLAB automatically creates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if it does not already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28194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Note: The statement</a:t>
            </a:r>
          </a:p>
          <a:p>
            <a:endParaRPr lang="en-US" sz="1200" dirty="0">
              <a:latin typeface="+mn-lt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>
              <a:latin typeface="+mn-lt"/>
            </a:endParaRPr>
          </a:p>
          <a:p>
            <a:r>
              <a:rPr lang="en-US" dirty="0">
                <a:latin typeface="+mn-lt"/>
              </a:rPr>
              <a:t>is an error in MATLAB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operator is the </a:t>
            </a:r>
            <a:r>
              <a:rPr lang="en-US" i="1" dirty="0"/>
              <a:t>assignment</a:t>
            </a:r>
            <a:r>
              <a:rPr lang="en-US" dirty="0"/>
              <a:t> operator </a:t>
            </a:r>
          </a:p>
          <a:p>
            <a:r>
              <a:rPr lang="en-US" dirty="0"/>
              <a:t>the statement:</a:t>
            </a:r>
            <a:br>
              <a:rPr lang="en-US" dirty="0"/>
            </a:b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br>
              <a:rPr lang="en-US" dirty="0"/>
            </a:br>
            <a:br>
              <a:rPr lang="en-US" sz="1400" dirty="0"/>
            </a:br>
            <a:r>
              <a:rPr lang="en-US" dirty="0"/>
              <a:t>means:</a:t>
            </a:r>
          </a:p>
          <a:p>
            <a:pPr lvl="1"/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1"/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the word “store”</a:t>
            </a:r>
            <a:r>
              <a:rPr lang="en-US" dirty="0"/>
              <a:t> means store in computer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905000"/>
            <a:ext cx="240700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Note: The statement</a:t>
            </a:r>
          </a:p>
          <a:p>
            <a:endParaRPr lang="en-US" sz="1200" dirty="0">
              <a:latin typeface="+mn-lt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1 + 2 = z</a:t>
            </a:r>
          </a:p>
          <a:p>
            <a:endParaRPr lang="en-US" sz="1200" dirty="0">
              <a:latin typeface="+mn-lt"/>
            </a:endParaRPr>
          </a:p>
          <a:p>
            <a:r>
              <a:rPr lang="en-US" dirty="0">
                <a:latin typeface="+mn-lt"/>
              </a:rPr>
              <a:t>is an error in MATLAB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memory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memory model is useful for understanding some important programming concepts</a:t>
            </a:r>
          </a:p>
          <a:p>
            <a:r>
              <a:rPr lang="en-US" dirty="0"/>
              <a:t>our model is very simple:</a:t>
            </a:r>
          </a:p>
          <a:p>
            <a:pPr lvl="1"/>
            <a:r>
              <a:rPr lang="en-US" dirty="0"/>
              <a:t>a table with 3 columns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an address</a:t>
            </a:r>
          </a:p>
          <a:p>
            <a:pPr lvl="3"/>
            <a:r>
              <a:rPr lang="en-US" dirty="0"/>
              <a:t>starts at 1 and counts up by 1 for each row of the table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the variable name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only one variable per row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variable names must be unique in each workspace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/>
              <a:t>the value stored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always a numeric value for our purposes</a:t>
            </a:r>
          </a:p>
          <a:p>
            <a:pPr marL="1325563" lvl="3" indent="-457200">
              <a:buFont typeface="+mj-lt"/>
              <a:buAutoNum type="arabicPeriod"/>
            </a:pPr>
            <a:r>
              <a:rPr lang="en-US" dirty="0"/>
              <a:t>only one value per row</a:t>
            </a:r>
          </a:p>
          <a:p>
            <a:pPr marL="444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7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z = 1 + 2;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56965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32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variable name must start with a letter</a:t>
            </a:r>
          </a:p>
          <a:p>
            <a:r>
              <a:rPr lang="en-US" dirty="0"/>
              <a:t>the rest of the name can include letters, digits, or underscores</a:t>
            </a:r>
          </a:p>
          <a:p>
            <a:r>
              <a:rPr lang="en-US" dirty="0"/>
              <a:t>names are case sensitive, so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are two different variables</a:t>
            </a:r>
          </a:p>
          <a:p>
            <a:r>
              <a:rPr lang="en-US" dirty="0"/>
              <a:t>MATLAB has some reserved words called </a:t>
            </a:r>
            <a:r>
              <a:rPr lang="en-US" i="1" dirty="0"/>
              <a:t>keywords</a:t>
            </a:r>
            <a:r>
              <a:rPr lang="en-US" dirty="0"/>
              <a:t> that cannot be used as variable names</a:t>
            </a:r>
          </a:p>
          <a:p>
            <a:pPr lvl="1"/>
            <a:r>
              <a:rPr lang="en-US" dirty="0"/>
              <a:t>use the command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iskeyword</a:t>
            </a:r>
            <a:r>
              <a:rPr lang="en-US" dirty="0"/>
              <a:t> to get a list of keywords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40280"/>
          <a:ext cx="7391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valid variable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invalid variable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reason invalid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h a letter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$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with a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letter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lastValue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is a keyword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pi_over_2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/ is not allowed in variable names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choosing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short, meaningful names</a:t>
            </a:r>
          </a:p>
          <a:p>
            <a:pPr lvl="1"/>
            <a:r>
              <a:rPr lang="en-US" dirty="0"/>
              <a:t>a name that conveys the purpose of the variable is often useful for others who need </a:t>
            </a:r>
            <a:r>
              <a:rPr lang="en-US" dirty="0" err="1"/>
              <a:t>need</a:t>
            </a:r>
            <a:r>
              <a:rPr lang="en-US" dirty="0"/>
              <a:t> to read your code, e.g., use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massEarth</a:t>
            </a:r>
            <a:r>
              <a:rPr lang="en-US" dirty="0"/>
              <a:t>	instead of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</a:t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massSun</a:t>
            </a:r>
            <a:r>
              <a:rPr lang="en-US" dirty="0"/>
              <a:t>		instead of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exceptions to the rule:</a:t>
            </a:r>
          </a:p>
          <a:p>
            <a:pPr lvl="2"/>
            <a:r>
              <a:rPr lang="en-US" dirty="0"/>
              <a:t>if you are solving a problem that contains variable names, you should try to use the same names, e.g., in physics the following would likely be common: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hBar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choosing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lowerCamelCase</a:t>
            </a:r>
            <a:r>
              <a:rPr lang="en-US" dirty="0"/>
              <a:t> for most variable names, e.g., use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/>
              <a:t>	instead of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avoid long names, e.g., use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filteredData</a:t>
            </a:r>
            <a:r>
              <a:rPr lang="en-US" dirty="0"/>
              <a:t>		instead of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measurementsFilteredToRemoveOutliers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remember that the statement:</a:t>
            </a:r>
            <a:br>
              <a:rPr lang="en-US" dirty="0"/>
            </a:b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</a:t>
            </a:r>
            <a:br>
              <a:rPr lang="en-US" dirty="0"/>
            </a:br>
            <a:br>
              <a:rPr lang="en-US" sz="1400" dirty="0"/>
            </a:br>
            <a:r>
              <a:rPr lang="en-US" dirty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Content Placeholder 4" descr="circle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57714" y="867085"/>
            <a:ext cx="8228572" cy="4971429"/>
          </a:xfrm>
        </p:spPr>
      </p:pic>
      <p:sp>
        <p:nvSpPr>
          <p:cNvPr id="6" name="TextBox 5"/>
          <p:cNvSpPr txBox="1"/>
          <p:nvPr/>
        </p:nvSpPr>
        <p:spPr>
          <a:xfrm>
            <a:off x="2353091" y="4507468"/>
            <a:ext cx="366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why only 4 digits after the decimal?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result of the following assignment statements?</a:t>
            </a:r>
            <a:br>
              <a:rPr lang="en-US" dirty="0"/>
            </a:b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z = 1 + 2;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z;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4;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the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/>
              <a:t>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?</a:t>
            </a:r>
          </a:p>
          <a:p>
            <a:r>
              <a:rPr lang="en-US" dirty="0"/>
              <a:t>draw the memory diagram for each 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z = 1 + 2;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45650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48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y = z;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38368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48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y = 4;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09224"/>
              </p:ext>
            </p:extLst>
          </p:nvPr>
        </p:nvGraphicFramePr>
        <p:xfrm>
          <a:off x="1524000" y="1869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34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statement:</a:t>
            </a:r>
            <a:br>
              <a:rPr lang="en-US" dirty="0"/>
            </a:br>
            <a:br>
              <a:rPr lang="en-US" sz="1400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y = z;</a:t>
            </a:r>
            <a:br>
              <a:rPr lang="en-US" dirty="0"/>
            </a:br>
            <a:br>
              <a:rPr lang="en-US" sz="1400" dirty="0"/>
            </a:br>
            <a:r>
              <a:rPr lang="en-US" dirty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evaluate the expression on the right-hand 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store the result in the variable on the left-hand size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</a:t>
            </a:r>
          </a:p>
          <a:p>
            <a:pPr marL="731838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it does </a:t>
            </a:r>
            <a:r>
              <a:rPr lang="en-US" i="1" dirty="0"/>
              <a:t>not</a:t>
            </a:r>
            <a:r>
              <a:rPr lang="en-US" dirty="0"/>
              <a:t> mean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/>
              <a:t> are the same variable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computes values using 15-17 significant digits</a:t>
            </a:r>
          </a:p>
          <a:p>
            <a:r>
              <a:rPr lang="en-US" dirty="0"/>
              <a:t>by default, </a:t>
            </a:r>
            <a:r>
              <a:rPr lang="en-US" dirty="0" err="1"/>
              <a:t>Matlab</a:t>
            </a:r>
            <a:r>
              <a:rPr lang="en-US" dirty="0"/>
              <a:t> displays values between -1000 and 1000 using 4 digits after the decimal place</a:t>
            </a:r>
          </a:p>
          <a:p>
            <a:pPr lvl="1"/>
            <a:r>
              <a:rPr lang="en-US" dirty="0"/>
              <a:t>for values outside this range </a:t>
            </a:r>
            <a:r>
              <a:rPr lang="en-US" dirty="0" err="1"/>
              <a:t>Matlab</a:t>
            </a:r>
            <a:r>
              <a:rPr lang="en-US" dirty="0"/>
              <a:t> will use scientific notation</a:t>
            </a:r>
          </a:p>
          <a:p>
            <a:r>
              <a:rPr lang="en-US" dirty="0"/>
              <a:t>you can change this using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en-US" dirty="0"/>
              <a:t> command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circle-long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ball at rest is dropped from the top of a building. How far has the ball travelled when it reaches a velocity of 10 m/s (ignoring the effects of drag)?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25685" y="2997360"/>
                <a:ext cx="2458237" cy="10324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distance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685" y="2997360"/>
                <a:ext cx="2458237" cy="10324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84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66775"/>
            <a:ext cx="8229600" cy="497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3091" y="2667000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that can't be right</a:t>
            </a:r>
          </a:p>
        </p:txBody>
      </p:sp>
    </p:spTree>
    <p:extLst>
      <p:ext uri="{BB962C8B-B14F-4D97-AF65-F5344CB8AC3E}">
        <p14:creationId xmlns:p14="http://schemas.microsoft.com/office/powerpoint/2010/main" val="310975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previous attempt contains a precedence error</a:t>
            </a:r>
          </a:p>
          <a:p>
            <a:pPr lvl="1"/>
            <a:r>
              <a:rPr lang="en-US" dirty="0"/>
              <a:t>we've actually computed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is a very common error</a:t>
            </a:r>
          </a:p>
          <a:p>
            <a:pPr lvl="1"/>
            <a:r>
              <a:rPr lang="en-US" dirty="0"/>
              <a:t>if the denominator contains a sum, difference, product, or quotient, it probably needs to be enclosed by parentheses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14458" y="2997360"/>
                <a:ext cx="3740319" cy="10691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distance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9.81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458" y="2997360"/>
                <a:ext cx="3740319" cy="10691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49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computing anything you should always examine the result critically</a:t>
            </a:r>
          </a:p>
          <a:p>
            <a:r>
              <a:rPr lang="en-US" dirty="0"/>
              <a:t>whenever you get a wrong answer, it is probably not </a:t>
            </a:r>
            <a:r>
              <a:rPr lang="en-US" dirty="0" err="1"/>
              <a:t>Matlab's</a:t>
            </a:r>
            <a:r>
              <a:rPr lang="en-US" dirty="0"/>
              <a:t> fault</a:t>
            </a:r>
          </a:p>
          <a:p>
            <a:r>
              <a:rPr lang="en-US" dirty="0"/>
              <a:t>in this case, </a:t>
            </a:r>
            <a:r>
              <a:rPr lang="en-US" dirty="0" err="1"/>
              <a:t>Matlab</a:t>
            </a:r>
            <a:r>
              <a:rPr lang="en-US" dirty="0"/>
              <a:t> computed exactly what we asked it to</a:t>
            </a:r>
          </a:p>
          <a:p>
            <a:pPr lvl="1"/>
            <a:r>
              <a:rPr lang="en-US" dirty="0"/>
              <a:t>we just happened to ask </a:t>
            </a:r>
            <a:r>
              <a:rPr lang="en-US" dirty="0" err="1"/>
              <a:t>Matlab</a:t>
            </a:r>
            <a:r>
              <a:rPr lang="en-US" dirty="0"/>
              <a:t> to compute the wrong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6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3757</TotalTime>
  <Words>843</Words>
  <Application>Microsoft Office PowerPoint</Application>
  <PresentationFormat>On-screen Show (4:3)</PresentationFormat>
  <Paragraphs>242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Cambria Math</vt:lpstr>
      <vt:lpstr>Constantia</vt:lpstr>
      <vt:lpstr>Courier New</vt:lpstr>
      <vt:lpstr>Wingdings</vt:lpstr>
      <vt:lpstr>Wingdings 3</vt:lpstr>
      <vt:lpstr>Origin</vt:lpstr>
      <vt:lpstr>Basic calculations Variables</vt:lpstr>
      <vt:lpstr>Arithmetic examples</vt:lpstr>
      <vt:lpstr>PowerPoint Presentation</vt:lpstr>
      <vt:lpstr>Arithmetic examples</vt:lpstr>
      <vt:lpstr>PowerPoint Presentation</vt:lpstr>
      <vt:lpstr>Arithmetic examples</vt:lpstr>
      <vt:lpstr>PowerPoint Presentation</vt:lpstr>
      <vt:lpstr>Arithmetic examples</vt:lpstr>
      <vt:lpstr>Arithmetic examples</vt:lpstr>
      <vt:lpstr>PowerPoint Presentation</vt:lpstr>
      <vt:lpstr>Trigonometry example</vt:lpstr>
      <vt:lpstr>Trigonometry example</vt:lpstr>
      <vt:lpstr>Functions</vt:lpstr>
      <vt:lpstr>Functions</vt:lpstr>
      <vt:lpstr>PowerPoint Presentation</vt:lpstr>
      <vt:lpstr>Functions</vt:lpstr>
      <vt:lpstr>PowerPoint Presentation</vt:lpstr>
      <vt:lpstr>PowerPoint Presentation</vt:lpstr>
      <vt:lpstr>PowerPoint Presentation</vt:lpstr>
      <vt:lpstr>Elementary mathematical functions</vt:lpstr>
      <vt:lpstr>Variables</vt:lpstr>
      <vt:lpstr>Variables</vt:lpstr>
      <vt:lpstr>A simple memory model</vt:lpstr>
      <vt:lpstr>PowerPoint Presentation</vt:lpstr>
      <vt:lpstr>Variable names</vt:lpstr>
      <vt:lpstr>Variable names</vt:lpstr>
      <vt:lpstr>Advice on choosing variable names</vt:lpstr>
      <vt:lpstr>Advice on choosing variable names</vt:lpstr>
      <vt:lpstr>More on variable assignment</vt:lpstr>
      <vt:lpstr>More on variable assignment</vt:lpstr>
      <vt:lpstr>PowerPoint Presentation</vt:lpstr>
      <vt:lpstr>PowerPoint Presentation</vt:lpstr>
      <vt:lpstr>PowerPoint Presentation</vt:lpstr>
      <vt:lpstr>More on variable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215</cp:revision>
  <dcterms:created xsi:type="dcterms:W3CDTF">2006-08-16T00:00:00Z</dcterms:created>
  <dcterms:modified xsi:type="dcterms:W3CDTF">2018-09-03T01:53:42Z</dcterms:modified>
</cp:coreProperties>
</file>